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4"/>
  </p:notesMasterIdLst>
  <p:sldIdLst>
    <p:sldId id="256" r:id="rId2"/>
    <p:sldId id="261" r:id="rId3"/>
    <p:sldId id="260" r:id="rId4"/>
    <p:sldId id="263" r:id="rId5"/>
    <p:sldId id="257" r:id="rId6"/>
    <p:sldId id="262" r:id="rId7"/>
    <p:sldId id="266" r:id="rId8"/>
    <p:sldId id="259" r:id="rId9"/>
    <p:sldId id="258" r:id="rId10"/>
    <p:sldId id="264" r:id="rId11"/>
    <p:sldId id="267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72271" autoAdjust="0"/>
  </p:normalViewPr>
  <p:slideViewPr>
    <p:cSldViewPr snapToGrid="0">
      <p:cViewPr varScale="1">
        <p:scale>
          <a:sx n="95" d="100"/>
          <a:sy n="95" d="100"/>
        </p:scale>
        <p:origin x="-37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F5B0F-9EB5-4AFB-8258-FC73C3A8B39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77EC4-3541-4D19-A3E8-E8E45CA15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098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-Personal: Relationships/family, loneliness/isolation,</a:t>
            </a:r>
            <a:r>
              <a:rPr lang="en-US" baseline="0" dirty="0"/>
              <a:t> sexual orientation/identity, sadness/anxiety.</a:t>
            </a:r>
          </a:p>
          <a:p>
            <a:r>
              <a:rPr lang="en-US" baseline="0" dirty="0"/>
              <a:t>-Academic: Grades, concentration, test anxiety, time management, study skills, procrastination, etc…</a:t>
            </a:r>
          </a:p>
          <a:p>
            <a:r>
              <a:rPr lang="en-US" baseline="0" dirty="0"/>
              <a:t>	-Work/school/social balance?</a:t>
            </a:r>
          </a:p>
          <a:p>
            <a:r>
              <a:rPr lang="en-US" baseline="0" dirty="0"/>
              <a:t>	-Self-care!</a:t>
            </a:r>
          </a:p>
          <a:p>
            <a:r>
              <a:rPr lang="en-US" baseline="0" dirty="0"/>
              <a:t>-Picking a path for success, career exploration, imposter syndrome.</a:t>
            </a:r>
            <a:endParaRPr lang="en-US" dirty="0"/>
          </a:p>
          <a:p>
            <a:r>
              <a:rPr lang="en-US" dirty="0"/>
              <a:t>-Stress is a</a:t>
            </a:r>
            <a:r>
              <a:rPr lang="en-US" baseline="0" dirty="0"/>
              <a:t> normal part of being a college student! </a:t>
            </a:r>
          </a:p>
          <a:p>
            <a:r>
              <a:rPr lang="en-US" baseline="0" dirty="0"/>
              <a:t>-But sometimes stress can become overwhelming at times and we have difficulties managing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77EC4-3541-4D19-A3E8-E8E45CA156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14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-The transition from undergrad to graduate school can</a:t>
            </a:r>
            <a:r>
              <a:rPr lang="en-US" baseline="0" dirty="0"/>
              <a:t> be a stressful time!</a:t>
            </a:r>
          </a:p>
          <a:p>
            <a:r>
              <a:rPr lang="en-US" baseline="0" dirty="0"/>
              <a:t>-Research tells us that engagement in counseling is correlated with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77EC4-3541-4D19-A3E8-E8E45CA1563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28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-Individual</a:t>
            </a:r>
            <a:r>
              <a:rPr lang="en-US" baseline="0" dirty="0"/>
              <a:t> counseling.</a:t>
            </a:r>
          </a:p>
          <a:p>
            <a:r>
              <a:rPr lang="en-US" baseline="0" dirty="0"/>
              <a:t>-Groups: Supersize your relationships, Anxiety Management, Feel Better Fast.</a:t>
            </a:r>
          </a:p>
          <a:p>
            <a:r>
              <a:rPr lang="en-US" baseline="0" dirty="0"/>
              <a:t>-Biofeedback: Measures of physiological responses to help gain control of and reduce anxiety.</a:t>
            </a:r>
            <a:endParaRPr lang="en-US" dirty="0"/>
          </a:p>
          <a:p>
            <a:r>
              <a:rPr lang="en-US" dirty="0"/>
              <a:t>-Testing: Under $200,</a:t>
            </a:r>
            <a:r>
              <a:rPr lang="en-US" baseline="0" dirty="0"/>
              <a:t> compared to potentially thousands in the community. Testing results can be sent to the Office of Accessibility for potential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77EC4-3541-4D19-A3E8-E8E45CA1563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669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5EEC34F-5517-4356-BEFD-2C22171E050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EF689E4A-2A1C-4B01-967E-3451C19C9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381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C34F-5517-4356-BEFD-2C22171E050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89E4A-2A1C-4B01-967E-3451C19C9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62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C34F-5517-4356-BEFD-2C22171E050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89E4A-2A1C-4B01-967E-3451C19C9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07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C34F-5517-4356-BEFD-2C22171E050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89E4A-2A1C-4B01-967E-3451C19C9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15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C34F-5517-4356-BEFD-2C22171E050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89E4A-2A1C-4B01-967E-3451C19C9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825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C34F-5517-4356-BEFD-2C22171E050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89E4A-2A1C-4B01-967E-3451C19C9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3966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C34F-5517-4356-BEFD-2C22171E050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89E4A-2A1C-4B01-967E-3451C19C9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97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5EEC34F-5517-4356-BEFD-2C22171E050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89E4A-2A1C-4B01-967E-3451C19C9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926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5EEC34F-5517-4356-BEFD-2C22171E050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89E4A-2A1C-4B01-967E-3451C19C9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679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C34F-5517-4356-BEFD-2C22171E050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89E4A-2A1C-4B01-967E-3451C19C9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09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C34F-5517-4356-BEFD-2C22171E050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89E4A-2A1C-4B01-967E-3451C19C9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45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C34F-5517-4356-BEFD-2C22171E050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89E4A-2A1C-4B01-967E-3451C19C9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39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C34F-5517-4356-BEFD-2C22171E050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89E4A-2A1C-4B01-967E-3451C19C9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3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C34F-5517-4356-BEFD-2C22171E050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89E4A-2A1C-4B01-967E-3451C19C9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104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C34F-5517-4356-BEFD-2C22171E050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89E4A-2A1C-4B01-967E-3451C19C9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649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C34F-5517-4356-BEFD-2C22171E050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89E4A-2A1C-4B01-967E-3451C19C9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0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C34F-5517-4356-BEFD-2C22171E050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89E4A-2A1C-4B01-967E-3451C19C9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68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5EEC34F-5517-4356-BEFD-2C22171E050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F689E4A-2A1C-4B01-967E-3451C19C9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67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500" dirty="0"/>
              <a:t>Counseling and Testing Center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Ian K. Evans, M.S.</a:t>
            </a:r>
          </a:p>
        </p:txBody>
      </p:sp>
    </p:spTree>
    <p:extLst>
      <p:ext uri="{BB962C8B-B14F-4D97-AF65-F5344CB8AC3E}">
        <p14:creationId xmlns:p14="http://schemas.microsoft.com/office/powerpoint/2010/main" val="3651761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Counseling and Testing Center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Individual counseling (e.g., personal, career, academic)</a:t>
            </a:r>
          </a:p>
          <a:p>
            <a:r>
              <a:rPr lang="en-US" sz="2400" dirty="0"/>
              <a:t>Group counseling</a:t>
            </a:r>
          </a:p>
          <a:p>
            <a:r>
              <a:rPr lang="en-US" sz="2400" dirty="0"/>
              <a:t>“Survival Skills” workshops</a:t>
            </a:r>
          </a:p>
          <a:p>
            <a:r>
              <a:rPr lang="en-US" sz="2400" dirty="0"/>
              <a:t>Testing and assessments</a:t>
            </a:r>
          </a:p>
          <a:p>
            <a:r>
              <a:rPr lang="en-US" sz="2400" dirty="0"/>
              <a:t>Outreach &amp; trainings</a:t>
            </a:r>
          </a:p>
          <a:p>
            <a:r>
              <a:rPr lang="en-US" sz="2400" dirty="0"/>
              <a:t>Biofeedback</a:t>
            </a:r>
          </a:p>
          <a:p>
            <a:r>
              <a:rPr lang="en-US" sz="2400" dirty="0"/>
              <a:t>Consultation</a:t>
            </a:r>
          </a:p>
          <a:p>
            <a:r>
              <a:rPr lang="en-US" sz="2400" dirty="0"/>
              <a:t>Psychiatric referrals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905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Phone: 330-972-7082</a:t>
            </a:r>
          </a:p>
          <a:p>
            <a:endParaRPr lang="en-US" sz="2400" dirty="0"/>
          </a:p>
          <a:p>
            <a:r>
              <a:rPr lang="en-US" sz="2400" dirty="0"/>
              <a:t>Office: 306 Simmons Hall</a:t>
            </a:r>
          </a:p>
          <a:p>
            <a:endParaRPr lang="en-US" sz="2400" dirty="0"/>
          </a:p>
          <a:p>
            <a:r>
              <a:rPr lang="en-US" sz="2400" dirty="0"/>
              <a:t>Website: www.uakron.edu/counseling</a:t>
            </a:r>
          </a:p>
        </p:txBody>
      </p:sp>
    </p:spTree>
    <p:extLst>
      <p:ext uri="{BB962C8B-B14F-4D97-AF65-F5344CB8AC3E}">
        <p14:creationId xmlns:p14="http://schemas.microsoft.com/office/powerpoint/2010/main" val="880787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1556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Stressors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Think about the sources of stress in your life…</a:t>
            </a:r>
          </a:p>
          <a:p>
            <a:pPr lvl="1"/>
            <a:r>
              <a:rPr lang="en-US" sz="2200" dirty="0"/>
              <a:t>Personal</a:t>
            </a:r>
          </a:p>
          <a:p>
            <a:pPr lvl="1"/>
            <a:r>
              <a:rPr lang="en-US" sz="2200" dirty="0"/>
              <a:t>Academic</a:t>
            </a:r>
          </a:p>
          <a:p>
            <a:pPr lvl="1"/>
            <a:r>
              <a:rPr lang="en-US" sz="2200" dirty="0"/>
              <a:t>Career</a:t>
            </a:r>
          </a:p>
          <a:p>
            <a:endParaRPr lang="en-US" sz="2400" dirty="0"/>
          </a:p>
          <a:p>
            <a:r>
              <a:rPr lang="en-US" sz="2400" dirty="0"/>
              <a:t>How do you respond when you feel stressed out?</a:t>
            </a:r>
          </a:p>
        </p:txBody>
      </p:sp>
    </p:spTree>
    <p:extLst>
      <p:ext uri="{BB962C8B-B14F-4D97-AF65-F5344CB8AC3E}">
        <p14:creationId xmlns:p14="http://schemas.microsoft.com/office/powerpoint/2010/main" val="1089763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What is self-care?</a:t>
            </a:r>
          </a:p>
          <a:p>
            <a:endParaRPr lang="en-US" sz="2400" dirty="0"/>
          </a:p>
          <a:p>
            <a:r>
              <a:rPr lang="en-US" sz="2400" dirty="0"/>
              <a:t>“Activities done with the intention of enhancing energy, restoring health, and reducing stress.”</a:t>
            </a:r>
          </a:p>
          <a:p>
            <a:endParaRPr lang="en-US" sz="2400" dirty="0"/>
          </a:p>
          <a:p>
            <a:r>
              <a:rPr lang="en-US" sz="2400" dirty="0"/>
              <a:t>Improves stress management, facilitates resiliency, and reduces mental health symptoms.</a:t>
            </a:r>
          </a:p>
          <a:p>
            <a:endParaRPr lang="en-US" sz="2400" dirty="0"/>
          </a:p>
          <a:p>
            <a:r>
              <a:rPr lang="en-US" sz="2400" dirty="0"/>
              <a:t>Challenges?</a:t>
            </a:r>
          </a:p>
        </p:txBody>
      </p:sp>
    </p:spTree>
    <p:extLst>
      <p:ext uri="{BB962C8B-B14F-4D97-AF65-F5344CB8AC3E}">
        <p14:creationId xmlns:p14="http://schemas.microsoft.com/office/powerpoint/2010/main" val="201929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Types of self-care:</a:t>
            </a:r>
            <a:endParaRPr lang="en-US" sz="2200" dirty="0"/>
          </a:p>
          <a:p>
            <a:pPr lvl="1"/>
            <a:r>
              <a:rPr lang="en-US" sz="2200" dirty="0"/>
              <a:t>Physical</a:t>
            </a:r>
          </a:p>
          <a:p>
            <a:pPr lvl="1"/>
            <a:r>
              <a:rPr lang="en-US" sz="2200" dirty="0"/>
              <a:t>Relational</a:t>
            </a:r>
          </a:p>
          <a:p>
            <a:pPr lvl="1"/>
            <a:r>
              <a:rPr lang="en-US" sz="2200" dirty="0"/>
              <a:t>Work/Study</a:t>
            </a:r>
          </a:p>
          <a:p>
            <a:pPr lvl="1"/>
            <a:r>
              <a:rPr lang="en-US" sz="2200" dirty="0"/>
              <a:t>Spiritual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But, sometimes self-care isn’t always enough to help us thrive.</a:t>
            </a:r>
          </a:p>
        </p:txBody>
      </p:sp>
    </p:spTree>
    <p:extLst>
      <p:ext uri="{BB962C8B-B14F-4D97-AF65-F5344CB8AC3E}">
        <p14:creationId xmlns:p14="http://schemas.microsoft.com/office/powerpoint/2010/main" val="428418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Counseling and Testing Center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Promoting student learning, success, and retention through culturally competent psychological counseling, career exploration, and testing services.</a:t>
            </a:r>
          </a:p>
          <a:p>
            <a:endParaRPr lang="en-US" sz="2400" dirty="0"/>
          </a:p>
          <a:p>
            <a:r>
              <a:rPr lang="en-US" sz="2400" dirty="0"/>
              <a:t>Regionally and nationally accredited counseling center and training site with a diverse staff of psychologists active in scholarship and professional organizations.</a:t>
            </a:r>
          </a:p>
        </p:txBody>
      </p:sp>
    </p:spTree>
    <p:extLst>
      <p:ext uri="{BB962C8B-B14F-4D97-AF65-F5344CB8AC3E}">
        <p14:creationId xmlns:p14="http://schemas.microsoft.com/office/powerpoint/2010/main" val="228056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help?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Learn about yourself (values, interests, goals).</a:t>
            </a:r>
          </a:p>
          <a:p>
            <a:endParaRPr lang="en-US" sz="2400" dirty="0"/>
          </a:p>
          <a:p>
            <a:r>
              <a:rPr lang="en-US" sz="2400" dirty="0"/>
              <a:t>Explore the world of work (salaries, requirements, job realities).</a:t>
            </a:r>
          </a:p>
          <a:p>
            <a:endParaRPr lang="en-US" sz="2400" dirty="0"/>
          </a:p>
          <a:p>
            <a:r>
              <a:rPr lang="en-US" sz="2400" dirty="0"/>
              <a:t>Obtain perspective on making a difficult decision (narrow choices, find the best fit).</a:t>
            </a:r>
          </a:p>
          <a:p>
            <a:endParaRPr lang="en-US" sz="2400" dirty="0"/>
          </a:p>
          <a:p>
            <a:r>
              <a:rPr lang="en-US" sz="2400" dirty="0"/>
              <a:t>Learn stress management skills.</a:t>
            </a:r>
          </a:p>
        </p:txBody>
      </p:sp>
    </p:spTree>
    <p:extLst>
      <p:ext uri="{BB962C8B-B14F-4D97-AF65-F5344CB8AC3E}">
        <p14:creationId xmlns:p14="http://schemas.microsoft.com/office/powerpoint/2010/main" val="1191263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we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Listen and understand.</a:t>
            </a:r>
          </a:p>
          <a:p>
            <a:r>
              <a:rPr lang="en-US" sz="2400" dirty="0"/>
              <a:t>Assess your situation.</a:t>
            </a:r>
          </a:p>
          <a:p>
            <a:r>
              <a:rPr lang="en-US" sz="2400" dirty="0"/>
              <a:t>Help you learn about yourself and your plans for the future.</a:t>
            </a:r>
          </a:p>
          <a:p>
            <a:r>
              <a:rPr lang="en-US" sz="2400" dirty="0"/>
              <a:t>Teach relaxation strategies.</a:t>
            </a:r>
          </a:p>
          <a:p>
            <a:r>
              <a:rPr lang="en-US" sz="2400" dirty="0"/>
              <a:t>Identify strengths &amp; weaknesses.</a:t>
            </a:r>
          </a:p>
          <a:p>
            <a:r>
              <a:rPr lang="en-US" sz="2400" dirty="0"/>
              <a:t>Connect you to additional campus resources.</a:t>
            </a:r>
          </a:p>
        </p:txBody>
      </p:sp>
    </p:spTree>
    <p:extLst>
      <p:ext uri="{BB962C8B-B14F-4D97-AF65-F5344CB8AC3E}">
        <p14:creationId xmlns:p14="http://schemas.microsoft.com/office/powerpoint/2010/main" val="113419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the Counseling and Testing Center help you?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Common presenting concerns include:</a:t>
            </a:r>
          </a:p>
          <a:p>
            <a:pPr lvl="1"/>
            <a:r>
              <a:rPr lang="en-US" sz="2200" dirty="0"/>
              <a:t>Academic stress</a:t>
            </a:r>
          </a:p>
          <a:p>
            <a:pPr lvl="1"/>
            <a:r>
              <a:rPr lang="en-US" sz="2200" dirty="0"/>
              <a:t>Career difficulties</a:t>
            </a:r>
          </a:p>
          <a:p>
            <a:pPr lvl="1"/>
            <a:r>
              <a:rPr lang="en-US" sz="2200" dirty="0"/>
              <a:t>Relationship problems</a:t>
            </a:r>
          </a:p>
          <a:p>
            <a:pPr lvl="1"/>
            <a:r>
              <a:rPr lang="en-US" sz="2200" dirty="0"/>
              <a:t>Depression, anxiety</a:t>
            </a:r>
          </a:p>
          <a:p>
            <a:endParaRPr lang="en-US" sz="2400" dirty="0"/>
          </a:p>
          <a:p>
            <a:r>
              <a:rPr lang="en-US" sz="2400" dirty="0"/>
              <a:t>Counseling helps people become better students and stay in school and graduate.</a:t>
            </a:r>
          </a:p>
        </p:txBody>
      </p:sp>
    </p:spTree>
    <p:extLst>
      <p:ext uri="{BB962C8B-B14F-4D97-AF65-F5344CB8AC3E}">
        <p14:creationId xmlns:p14="http://schemas.microsoft.com/office/powerpoint/2010/main" val="408880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Counseling and Testing Center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400" dirty="0"/>
              <a:t>Free personal counseling, academic counseling, career counseling, and biofeedback.</a:t>
            </a:r>
          </a:p>
          <a:p>
            <a:endParaRPr lang="en-US" sz="2400" dirty="0"/>
          </a:p>
          <a:p>
            <a:r>
              <a:rPr lang="en-US" sz="2400" dirty="0"/>
              <a:t>All services are confidential.</a:t>
            </a:r>
          </a:p>
          <a:p>
            <a:endParaRPr lang="en-US" sz="2400" dirty="0"/>
          </a:p>
          <a:p>
            <a:r>
              <a:rPr lang="en-US" sz="2400" dirty="0"/>
              <a:t>Groups, workshops, online resources.</a:t>
            </a:r>
          </a:p>
          <a:p>
            <a:endParaRPr lang="en-US" sz="2400" dirty="0"/>
          </a:p>
          <a:p>
            <a:r>
              <a:rPr lang="en-US" sz="2400" dirty="0"/>
              <a:t>Low cost testing services (e.g., learning disorders, ADHD).</a:t>
            </a:r>
          </a:p>
          <a:p>
            <a:endParaRPr lang="en-US" sz="2400" dirty="0"/>
          </a:p>
          <a:p>
            <a:r>
              <a:rPr lang="en-US" sz="2400" dirty="0"/>
              <a:t>8 psychologists, 3 full-time doctoral interns, and 4 part-time doctoral-level practicum students.</a:t>
            </a:r>
          </a:p>
        </p:txBody>
      </p:sp>
    </p:spTree>
    <p:extLst>
      <p:ext uri="{BB962C8B-B14F-4D97-AF65-F5344CB8AC3E}">
        <p14:creationId xmlns:p14="http://schemas.microsoft.com/office/powerpoint/2010/main" val="3992814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39</TotalTime>
  <Words>495</Words>
  <Application>Microsoft Office PowerPoint</Application>
  <PresentationFormat>Custom</PresentationFormat>
  <Paragraphs>94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Ion Boardroom</vt:lpstr>
      <vt:lpstr>Counseling and Testing Center</vt:lpstr>
      <vt:lpstr>Your Stressors</vt:lpstr>
      <vt:lpstr>Self-Care</vt:lpstr>
      <vt:lpstr>Self-Care</vt:lpstr>
      <vt:lpstr>About the Counseling and Testing Center</vt:lpstr>
      <vt:lpstr>How can we help?</vt:lpstr>
      <vt:lpstr>What can we do?</vt:lpstr>
      <vt:lpstr>How can the Counseling and Testing Center help you?</vt:lpstr>
      <vt:lpstr>Counseling and Testing Center</vt:lpstr>
      <vt:lpstr>Counseling and Testing Center Services</vt:lpstr>
      <vt:lpstr>Contact Information</vt:lpstr>
      <vt:lpstr>Questions?</vt:lpstr>
    </vt:vector>
  </TitlesOfParts>
  <Company>The University of Akron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Counseling and Testing Center</dc:title>
  <dc:creator>Evans,Ian</dc:creator>
  <cp:lastModifiedBy>Blake,Heather A</cp:lastModifiedBy>
  <cp:revision>7</cp:revision>
  <dcterms:created xsi:type="dcterms:W3CDTF">2018-09-06T15:25:12Z</dcterms:created>
  <dcterms:modified xsi:type="dcterms:W3CDTF">2018-09-10T16:14:20Z</dcterms:modified>
</cp:coreProperties>
</file>